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p3" ContentType="audio/mpeg"/>
  <Default Extension="mp4" ContentType="video/mp4"/>
  <Default Extension="mpeg" ContentType="vide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60" r:id="rId7"/>
    <p:sldId id="261" r:id="rId8"/>
    <p:sldId id="262" r:id="rId9"/>
    <p:sldId id="276" r:id="rId10"/>
    <p:sldId id="277" r:id="rId11"/>
    <p:sldId id="278" r:id="rId12"/>
    <p:sldId id="279" r:id="rId13"/>
    <p:sldId id="280" r:id="rId14"/>
    <p:sldId id="281" r:id="rId15"/>
    <p:sldId id="286" r:id="rId16"/>
    <p:sldId id="288" r:id="rId17"/>
    <p:sldId id="287" r:id="rId18"/>
    <p:sldId id="282" r:id="rId19"/>
    <p:sldId id="289" r:id="rId20"/>
    <p:sldId id="283" r:id="rId21"/>
    <p:sldId id="284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2281D-808B-4316-A97F-F53A74DD1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713AD-503C-4FC7-8DFC-82E40F73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BEABD-870A-4C8A-AC2D-31791D58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8A71-9A19-483B-9F42-7A9CA09D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4AD9-6397-40E8-9E3B-DB4090EB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1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03B1-0C07-436B-95BC-C72E239A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B213A-DC32-4ADE-9971-2089F3ADD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341C0-DDD0-46BA-9168-2F48B388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3B0D-0680-4FC7-B485-BF1B4A36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C0F76-4B33-4410-B6D2-2477F8C5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9D80B-EC34-49D5-84C1-20639E5B6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C8354-9039-48F1-AC40-644261B56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2CC3-265C-4CE7-8E73-5887C071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264F5-1808-4F4E-B945-3E38446B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56786-75D9-4FE4-8AA2-5B84659B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5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2F4B-394C-431E-9AC6-F0669577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1B60-0C78-43BF-941E-26BD1AE8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AF8F2-1C54-44EA-8B18-60384379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E433A-028A-4D48-B070-5932E943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283B6-084D-4702-976A-B14650BC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1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E346-A7C5-4CA0-A119-1448BC46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EC10C-726C-4742-B9E1-3538D6DA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F0F7-1AC2-4DE4-B6DD-CB1437B4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F5FB0-8961-4700-994B-97502177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AC02C-1935-47F9-8227-1850DA1A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9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CD78-DD8B-4A6A-8078-C2DF4327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1600-97EC-46D7-8592-6BE94FF0F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CD795-859F-4CD1-A68A-F586D7E93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BDBEC-B8BC-4500-B40C-E6211F92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C65F5-2515-4111-9D8A-9A98E6A2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9653B-A046-4DA3-9676-6973B685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0B55-C051-4B00-8C2E-007CAD54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3496D-622E-4D11-8304-360EF4649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9DB6B-7AD5-4048-94F7-F8E01C4B3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6AD8-1767-4AA3-9AFA-17A749B38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E4BCF-516F-4E15-87DE-BDDF43486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7CC8A-8756-415C-A187-8771EC43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F9DA86-BCBB-4077-9DF9-46F6B9FF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F3F768-190B-4636-918F-00D446AB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1A6F-E3EA-4E3B-A434-CC43A904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B048-88BA-4589-AC77-546DB459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8C395-D46D-47E8-8A02-2738EC02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7955-A34C-4BFF-A9B8-E0BE46E5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2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761AA-1645-49DD-B484-DCE1079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E7B92-022D-4C58-92E1-C0851704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6A1FD-4338-4603-9007-830CCE37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4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52E3-3D21-4448-9745-3ED9B731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3EFF-4519-49CA-857E-45802BFD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35FFC-F3D1-4086-9D27-7490CEDE4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7F5E5-1183-42A1-9F4B-D3B2222D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D6C6D-464F-459C-81CA-FB61CB07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3E66B-58C0-437B-A9D0-B319DFDB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A7D6-A0B0-4DE7-9466-69ED9C1C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2EE68-7D63-45B0-AB35-DF330A9A3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D85D4-62E0-44B9-A007-98103E244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A0577-45A6-48B9-9EBD-42D12808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8E9E-7644-4C53-99CD-2B93A626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C2E65-DDE7-4CAC-BE0A-080E42E0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2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581A8-4B0D-46BD-A658-3CBF3258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8DB6-1A60-498D-B1DB-19A7907E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D4DAE-6309-4BDA-B862-3E782944E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9B541-208C-4049-BA39-7AFED8BEA44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B46D5-B70A-43D9-A522-E8B73C2E8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ABBA-4732-491A-A86C-2EF9B1FD2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BECEE-FAB5-4753-8DA9-EAD0E404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eg"/><Relationship Id="rId1" Type="http://schemas.microsoft.com/office/2007/relationships/media" Target="../media/media9.m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1.wav"/><Relationship Id="rId7" Type="http://schemas.openxmlformats.org/officeDocument/2006/relationships/image" Target="../media/image3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11.wav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4v"/><Relationship Id="rId1" Type="http://schemas.microsoft.com/office/2007/relationships/media" Target="../media/media7.m4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02A93C-05CE-493A-B493-6DF552677539}"/>
              </a:ext>
            </a:extLst>
          </p:cNvPr>
          <p:cNvSpPr txBox="1"/>
          <p:nvPr/>
        </p:nvSpPr>
        <p:spPr>
          <a:xfrm>
            <a:off x="656253" y="373224"/>
            <a:ext cx="1087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a brief tour of musical history.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719AA-6B8C-4D38-BF16-4F9F7CC52DEE}"/>
              </a:ext>
            </a:extLst>
          </p:cNvPr>
          <p:cNvSpPr txBox="1"/>
          <p:nvPr/>
        </p:nvSpPr>
        <p:spPr>
          <a:xfrm>
            <a:off x="656253" y="989045"/>
            <a:ext cx="1087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early Middle Ages, all (known) music was </a:t>
            </a:r>
            <a:r>
              <a:rPr lang="en-US" sz="2400" b="1" dirty="0"/>
              <a:t>monophonic</a:t>
            </a:r>
            <a:r>
              <a:rPr lang="en-US" sz="2400" dirty="0"/>
              <a:t>, just single melodies with no other parts.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ECCFB-C68A-43C8-870D-504138C71F77}"/>
              </a:ext>
            </a:extLst>
          </p:cNvPr>
          <p:cNvSpPr txBox="1"/>
          <p:nvPr/>
        </p:nvSpPr>
        <p:spPr>
          <a:xfrm>
            <a:off x="530289" y="5738327"/>
            <a:ext cx="1098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Kyrie V from the Liber </a:t>
            </a:r>
            <a:r>
              <a:rPr lang="en-US" dirty="0" err="1"/>
              <a:t>Usualis</a:t>
            </a:r>
            <a:r>
              <a:rPr lang="en-US" dirty="0"/>
              <a:t>, Anonymous Medieval plainchant.</a:t>
            </a:r>
          </a:p>
        </p:txBody>
      </p:sp>
      <p:pic>
        <p:nvPicPr>
          <p:cNvPr id="2" name="kyrie_animation_600">
            <a:hlinkClick r:id="" action="ppaction://media"/>
            <a:extLst>
              <a:ext uri="{FF2B5EF4-FFF2-40B4-BE49-F238E27FC236}">
                <a16:creationId xmlns:a16="http://schemas.microsoft.com/office/drawing/2014/main" id="{596B3689-2F6E-449C-A1D2-8F9A10BA21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253" y="2465925"/>
            <a:ext cx="10920619" cy="236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9A568B-3A28-4400-DD39-C5429D976A81}"/>
              </a:ext>
            </a:extLst>
          </p:cNvPr>
          <p:cNvSpPr txBox="1"/>
          <p:nvPr/>
        </p:nvSpPr>
        <p:spPr>
          <a:xfrm>
            <a:off x="772885" y="541176"/>
            <a:ext cx="1064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going to create a “one-to-one” line against a part that already exists.  This is called “first species” counterpoint.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21560-7ABE-1D62-FBB4-B05A1361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73" y="1660053"/>
            <a:ext cx="7669532" cy="25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1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D64CD-B43E-DDBF-BB91-EFF7B5CAD1FC}"/>
              </a:ext>
            </a:extLst>
          </p:cNvPr>
          <p:cNvSpPr txBox="1"/>
          <p:nvPr/>
        </p:nvSpPr>
        <p:spPr>
          <a:xfrm>
            <a:off x="625151" y="457200"/>
            <a:ext cx="1086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we have to define four kinds of motion.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36B8A-F63F-9B82-3DE8-E0042675A14A}"/>
              </a:ext>
            </a:extLst>
          </p:cNvPr>
          <p:cNvSpPr txBox="1"/>
          <p:nvPr/>
        </p:nvSpPr>
        <p:spPr>
          <a:xfrm>
            <a:off x="625151" y="1236105"/>
            <a:ext cx="28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Contrary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57EC9-B16F-2D67-4225-FA0E51BDFB5D}"/>
              </a:ext>
            </a:extLst>
          </p:cNvPr>
          <p:cNvSpPr txBox="1"/>
          <p:nvPr/>
        </p:nvSpPr>
        <p:spPr>
          <a:xfrm>
            <a:off x="625151" y="1784177"/>
            <a:ext cx="28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Lines move in opposite directions.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1E6E1-ED8E-FDEF-E6FA-75D10972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47" y="1771299"/>
            <a:ext cx="626365" cy="672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4AAF7-0EC2-9D5E-D24C-35448B421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554927"/>
            <a:ext cx="2055347" cy="1104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D7277-63DD-3B06-E0E9-221B18A304CA}"/>
              </a:ext>
            </a:extLst>
          </p:cNvPr>
          <p:cNvSpPr txBox="1"/>
          <p:nvPr/>
        </p:nvSpPr>
        <p:spPr>
          <a:xfrm>
            <a:off x="625151" y="2778767"/>
            <a:ext cx="28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Oblique Motion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68391-C2EF-1FF5-DAE3-66711E0A5B0A}"/>
              </a:ext>
            </a:extLst>
          </p:cNvPr>
          <p:cNvSpPr txBox="1"/>
          <p:nvPr/>
        </p:nvSpPr>
        <p:spPr>
          <a:xfrm>
            <a:off x="625151" y="3294403"/>
            <a:ext cx="28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line moves, the other one doesn’t.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57EC9F-F3D8-C1DA-B0B1-F03CBBF8B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46" y="3217105"/>
            <a:ext cx="626365" cy="644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E8D873-9603-C8EE-5E73-ABA6B1AE2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36" y="3056472"/>
            <a:ext cx="2043002" cy="11480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F49BED-D748-531A-AD1D-C7EA2B25D8DC}"/>
              </a:ext>
            </a:extLst>
          </p:cNvPr>
          <p:cNvSpPr txBox="1"/>
          <p:nvPr/>
        </p:nvSpPr>
        <p:spPr>
          <a:xfrm>
            <a:off x="661736" y="4321428"/>
            <a:ext cx="28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Parallel Motion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7F3D8D-397C-69A1-39F9-C5CEBAD8863F}"/>
              </a:ext>
            </a:extLst>
          </p:cNvPr>
          <p:cNvSpPr txBox="1"/>
          <p:nvPr/>
        </p:nvSpPr>
        <p:spPr>
          <a:xfrm>
            <a:off x="661736" y="4898593"/>
            <a:ext cx="2557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lines move the same distance in the same direction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1A70F9-6128-EE7A-3639-57660235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64" y="5047075"/>
            <a:ext cx="626365" cy="626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DBAE44-44D1-94B4-8C3B-7C7EFD55B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2" y="4801200"/>
            <a:ext cx="1968936" cy="119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F801EE-F64A-BA5C-EE16-4FBB959D23C4}"/>
              </a:ext>
            </a:extLst>
          </p:cNvPr>
          <p:cNvSpPr txBox="1"/>
          <p:nvPr/>
        </p:nvSpPr>
        <p:spPr>
          <a:xfrm>
            <a:off x="8008775" y="2054495"/>
            <a:ext cx="28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Similar Motion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FA2B4-02DA-F134-B139-41F4576372AE}"/>
              </a:ext>
            </a:extLst>
          </p:cNvPr>
          <p:cNvSpPr txBox="1"/>
          <p:nvPr/>
        </p:nvSpPr>
        <p:spPr>
          <a:xfrm>
            <a:off x="8008775" y="2640162"/>
            <a:ext cx="3234613" cy="65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in the same direction, but not the same distance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206D50-173D-5A9E-F407-98081184B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76" y="3744123"/>
            <a:ext cx="630937" cy="6720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792DD0-385D-2D00-7CCB-A70E6C6E1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3" y="3539431"/>
            <a:ext cx="1925730" cy="11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FE9E8-BF9A-E3D7-9420-48AA922F02FB}"/>
              </a:ext>
            </a:extLst>
          </p:cNvPr>
          <p:cNvSpPr txBox="1"/>
          <p:nvPr/>
        </p:nvSpPr>
        <p:spPr>
          <a:xfrm>
            <a:off x="802433" y="634482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 1: The Good Consonances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D74CF-93AB-9E1D-BE15-149664DA7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0" y="1556402"/>
            <a:ext cx="2340868" cy="1545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1F770-F9B0-602A-2257-D75131FB0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20" y="1556402"/>
            <a:ext cx="2322580" cy="1618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37D0A-7964-7FED-5BC6-ABC8E43CC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0137"/>
            <a:ext cx="2514604" cy="1554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48070-247A-FE7C-E486-D7D643CA2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98" y="1650137"/>
            <a:ext cx="1993396" cy="1499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AB21C9-6C94-425C-E5D2-CC51C69BBB96}"/>
              </a:ext>
            </a:extLst>
          </p:cNvPr>
          <p:cNvSpPr txBox="1"/>
          <p:nvPr/>
        </p:nvSpPr>
        <p:spPr>
          <a:xfrm>
            <a:off x="1474236" y="3213751"/>
            <a:ext cx="191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2DF31-B3D1-5B5C-9271-0F70E5130681}"/>
              </a:ext>
            </a:extLst>
          </p:cNvPr>
          <p:cNvSpPr txBox="1"/>
          <p:nvPr/>
        </p:nvSpPr>
        <p:spPr>
          <a:xfrm>
            <a:off x="3974789" y="3101742"/>
            <a:ext cx="19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(perfect)</a:t>
            </a:r>
          </a:p>
          <a:p>
            <a:pPr algn="ctr"/>
            <a:r>
              <a:rPr lang="en-US" sz="2400" dirty="0"/>
              <a:t>fifths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41E9E-6CA2-1B86-478B-E53523AE4716}"/>
              </a:ext>
            </a:extLst>
          </p:cNvPr>
          <p:cNvSpPr txBox="1"/>
          <p:nvPr/>
        </p:nvSpPr>
        <p:spPr>
          <a:xfrm>
            <a:off x="6469044" y="3155429"/>
            <a:ext cx="191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sixths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F4CA6-3E27-4205-0327-7CDC7E084D9F}"/>
              </a:ext>
            </a:extLst>
          </p:cNvPr>
          <p:cNvSpPr txBox="1"/>
          <p:nvPr/>
        </p:nvSpPr>
        <p:spPr>
          <a:xfrm>
            <a:off x="8963299" y="3149755"/>
            <a:ext cx="191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octave</a:t>
            </a:r>
          </a:p>
        </p:txBody>
      </p:sp>
    </p:spTree>
    <p:extLst>
      <p:ext uri="{BB962C8B-B14F-4D97-AF65-F5344CB8AC3E}">
        <p14:creationId xmlns:p14="http://schemas.microsoft.com/office/powerpoint/2010/main" val="11196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F4657-E409-CA78-572B-063AD92F7ECB}"/>
              </a:ext>
            </a:extLst>
          </p:cNvPr>
          <p:cNvSpPr txBox="1"/>
          <p:nvPr/>
        </p:nvSpPr>
        <p:spPr>
          <a:xfrm>
            <a:off x="698241" y="541176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 2: No Parallel Fifths or Octaves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C3479-0607-AFCD-4959-210344FA73D3}"/>
              </a:ext>
            </a:extLst>
          </p:cNvPr>
          <p:cNvSpPr txBox="1"/>
          <p:nvPr/>
        </p:nvSpPr>
        <p:spPr>
          <a:xfrm>
            <a:off x="811763" y="1287624"/>
            <a:ext cx="107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making a fifth, you may not proceed to another fifth.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E3ABF-8567-990D-85CD-77E9D9517883}"/>
              </a:ext>
            </a:extLst>
          </p:cNvPr>
          <p:cNvSpPr txBox="1"/>
          <p:nvPr/>
        </p:nvSpPr>
        <p:spPr>
          <a:xfrm>
            <a:off x="811763" y="1695518"/>
            <a:ext cx="107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making an octave, you may not proceed to another octave.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12D24-720C-43CA-FA07-318C28FC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30" y="2784627"/>
            <a:ext cx="3063246" cy="1719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07339-B1CC-5A38-A47F-E649AD1D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74" y="2702331"/>
            <a:ext cx="2880366" cy="1883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18E90-C228-AF14-484D-63F93AA6B559}"/>
              </a:ext>
            </a:extLst>
          </p:cNvPr>
          <p:cNvSpPr txBox="1"/>
          <p:nvPr/>
        </p:nvSpPr>
        <p:spPr>
          <a:xfrm>
            <a:off x="3303038" y="2631232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C81A-B820-82B2-56BD-A2F9E3508F9A}"/>
              </a:ext>
            </a:extLst>
          </p:cNvPr>
          <p:cNvSpPr txBox="1"/>
          <p:nvPr/>
        </p:nvSpPr>
        <p:spPr>
          <a:xfrm>
            <a:off x="6973079" y="2553794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7464A-597C-15C9-1CAD-8B1DAF8356C3}"/>
              </a:ext>
            </a:extLst>
          </p:cNvPr>
          <p:cNvSpPr txBox="1"/>
          <p:nvPr/>
        </p:nvSpPr>
        <p:spPr>
          <a:xfrm>
            <a:off x="2826211" y="4483629"/>
            <a:ext cx="281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fifths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7E3C0-21D9-E5CB-4C37-144F0A35D5D6}"/>
              </a:ext>
            </a:extLst>
          </p:cNvPr>
          <p:cNvSpPr txBox="1"/>
          <p:nvPr/>
        </p:nvSpPr>
        <p:spPr>
          <a:xfrm>
            <a:off x="6540917" y="4401333"/>
            <a:ext cx="281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octaves</a:t>
            </a:r>
          </a:p>
        </p:txBody>
      </p:sp>
    </p:spTree>
    <p:extLst>
      <p:ext uri="{BB962C8B-B14F-4D97-AF65-F5344CB8AC3E}">
        <p14:creationId xmlns:p14="http://schemas.microsoft.com/office/powerpoint/2010/main" val="39202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8AEF3-96B0-6BD3-50F1-779B8D9E2ED0}"/>
              </a:ext>
            </a:extLst>
          </p:cNvPr>
          <p:cNvSpPr txBox="1"/>
          <p:nvPr/>
        </p:nvSpPr>
        <p:spPr>
          <a:xfrm>
            <a:off x="755780" y="513183"/>
            <a:ext cx="1067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57F4E-C234-DA3B-A25F-134F032F9E45}"/>
              </a:ext>
            </a:extLst>
          </p:cNvPr>
          <p:cNvSpPr txBox="1"/>
          <p:nvPr/>
        </p:nvSpPr>
        <p:spPr>
          <a:xfrm>
            <a:off x="755780" y="1120647"/>
            <a:ext cx="1084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Fifths and octaves mimic intervals in the </a:t>
            </a:r>
            <a:r>
              <a:rPr lang="en-US" i="1" dirty="0"/>
              <a:t>overtone series</a:t>
            </a:r>
            <a:r>
              <a:rPr lang="en-US" dirty="0"/>
              <a:t>.</a:t>
            </a:r>
          </a:p>
        </p:txBody>
      </p:sp>
      <p:pic>
        <p:nvPicPr>
          <p:cNvPr id="5" name="overtone vibrations on a string">
            <a:hlinkClick r:id="" action="ppaction://media"/>
            <a:extLst>
              <a:ext uri="{FF2B5EF4-FFF2-40B4-BE49-F238E27FC236}">
                <a16:creationId xmlns:a16="http://schemas.microsoft.com/office/drawing/2014/main" id="{9B3F890B-431F-F85B-AA85-ECA369600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552" y="1863740"/>
            <a:ext cx="8086628" cy="45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BA99B-D26B-5D2D-72D3-98BBAB0D2535}"/>
              </a:ext>
            </a:extLst>
          </p:cNvPr>
          <p:cNvSpPr txBox="1"/>
          <p:nvPr/>
        </p:nvSpPr>
        <p:spPr>
          <a:xfrm>
            <a:off x="1181100" y="613291"/>
            <a:ext cx="1024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naturally occurring pitches have this series of higher frequencies…</a:t>
            </a:r>
          </a:p>
        </p:txBody>
      </p:sp>
      <p:pic>
        <p:nvPicPr>
          <p:cNvPr id="6" name="Picture 5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C86AAB58-D674-AAFD-3E6B-8C155177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3" y="1806819"/>
            <a:ext cx="10362493" cy="32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2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4C5114-1A95-1F81-A0CE-B534B7A14D90}"/>
              </a:ext>
            </a:extLst>
          </p:cNvPr>
          <p:cNvSpPr txBox="1"/>
          <p:nvPr/>
        </p:nvSpPr>
        <p:spPr>
          <a:xfrm>
            <a:off x="3048000" y="475666"/>
            <a:ext cx="759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analysis of a clarinet tone.  You can see the overtones!</a:t>
            </a:r>
          </a:p>
        </p:txBody>
      </p:sp>
      <p:pic>
        <p:nvPicPr>
          <p:cNvPr id="3" name="clarinet clip and analysis">
            <a:hlinkClick r:id="" action="ppaction://media"/>
            <a:extLst>
              <a:ext uri="{FF2B5EF4-FFF2-40B4-BE49-F238E27FC236}">
                <a16:creationId xmlns:a16="http://schemas.microsoft.com/office/drawing/2014/main" id="{DB2860DA-1D70-D727-EE80-DE0BC24C8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FF8CC-E7FE-FC86-8505-DAE39381C941}"/>
              </a:ext>
            </a:extLst>
          </p:cNvPr>
          <p:cNvSpPr txBox="1"/>
          <p:nvPr/>
        </p:nvSpPr>
        <p:spPr>
          <a:xfrm>
            <a:off x="785446" y="492369"/>
            <a:ext cx="1062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ear is constantly consolidating these frequencies into the perception of a single sound.</a:t>
            </a:r>
          </a:p>
        </p:txBody>
      </p:sp>
      <p:pic>
        <p:nvPicPr>
          <p:cNvPr id="4" name="Picture 3" descr="A black lin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EFFDBA2-7941-3A2B-F0DA-DF741808B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9" y="1683317"/>
            <a:ext cx="9045832" cy="24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8C0DF-93BA-5F34-D7B5-71F2FC252A1F}"/>
              </a:ext>
            </a:extLst>
          </p:cNvPr>
          <p:cNvSpPr txBox="1"/>
          <p:nvPr/>
        </p:nvSpPr>
        <p:spPr>
          <a:xfrm>
            <a:off x="839756" y="457199"/>
            <a:ext cx="1002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ear hears 5ths and 8ves moving in parallel it tries to fuse the sound together.  This causes our counterpoint to collapse.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80D36-742A-F1A7-29CD-BB267004A72E}"/>
              </a:ext>
            </a:extLst>
          </p:cNvPr>
          <p:cNvSpPr txBox="1"/>
          <p:nvPr/>
        </p:nvSpPr>
        <p:spPr>
          <a:xfrm>
            <a:off x="923730" y="1632858"/>
            <a:ext cx="209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counterpoint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79BA3-2CD7-5070-C609-E106BCA40AFB}"/>
              </a:ext>
            </a:extLst>
          </p:cNvPr>
          <p:cNvSpPr txBox="1"/>
          <p:nvPr/>
        </p:nvSpPr>
        <p:spPr>
          <a:xfrm>
            <a:off x="923729" y="3935559"/>
            <a:ext cx="463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fifths at the 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DB02C-8734-B1EC-C0DA-80F42E6C2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7" y="2135121"/>
            <a:ext cx="3753619" cy="1293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B7977-08F5-89EE-3BE7-49B56AF72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2" y="4605635"/>
            <a:ext cx="3840488" cy="123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F228D-24B5-686F-6E2C-23761DFEB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7" y="2380263"/>
            <a:ext cx="3159079" cy="10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26C0F-5743-A7E9-E6A2-E972AF4AE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06348"/>
            <a:ext cx="3327030" cy="1011764"/>
          </a:xfrm>
          <a:prstGeom prst="rect">
            <a:avLst/>
          </a:prstGeom>
        </p:spPr>
      </p:pic>
      <p:pic>
        <p:nvPicPr>
          <p:cNvPr id="13" name="counterpoint melodies 3 reverb">
            <a:hlinkClick r:id="" action="ppaction://media"/>
            <a:extLst>
              <a:ext uri="{FF2B5EF4-FFF2-40B4-BE49-F238E27FC236}">
                <a16:creationId xmlns:a16="http://schemas.microsoft.com/office/drawing/2014/main" id="{69F3AACF-EFCB-E802-C31E-C3FE3D9D6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1234" y="2477260"/>
            <a:ext cx="609600" cy="609600"/>
          </a:xfrm>
          <a:prstGeom prst="rect">
            <a:avLst/>
          </a:prstGeom>
        </p:spPr>
      </p:pic>
      <p:pic>
        <p:nvPicPr>
          <p:cNvPr id="14" name="counterpoint melodies 4 reverb">
            <a:hlinkClick r:id="" action="ppaction://media"/>
            <a:extLst>
              <a:ext uri="{FF2B5EF4-FFF2-40B4-BE49-F238E27FC236}">
                <a16:creationId xmlns:a16="http://schemas.microsoft.com/office/drawing/2014/main" id="{A2907F7C-0404-DD10-B246-9F7FCBDCC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3200" y="5007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F4657-E409-CA78-572B-063AD92F7ECB}"/>
              </a:ext>
            </a:extLst>
          </p:cNvPr>
          <p:cNvSpPr txBox="1"/>
          <p:nvPr/>
        </p:nvSpPr>
        <p:spPr>
          <a:xfrm>
            <a:off x="698241" y="541176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So, Rule 2: No Parallel Fifths or Octaves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C3479-0607-AFCD-4959-210344FA73D3}"/>
              </a:ext>
            </a:extLst>
          </p:cNvPr>
          <p:cNvSpPr txBox="1"/>
          <p:nvPr/>
        </p:nvSpPr>
        <p:spPr>
          <a:xfrm>
            <a:off x="811763" y="1287624"/>
            <a:ext cx="107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making a fifth, you may not proceed to another fifth.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E3ABF-8567-990D-85CD-77E9D9517883}"/>
              </a:ext>
            </a:extLst>
          </p:cNvPr>
          <p:cNvSpPr txBox="1"/>
          <p:nvPr/>
        </p:nvSpPr>
        <p:spPr>
          <a:xfrm>
            <a:off x="811763" y="1695518"/>
            <a:ext cx="107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making an octave, you may not proceed to another octave.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12D24-720C-43CA-FA07-318C28FC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30" y="2784627"/>
            <a:ext cx="3063246" cy="1719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07339-B1CC-5A38-A47F-E649AD1D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74" y="2702331"/>
            <a:ext cx="2880366" cy="1883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18E90-C228-AF14-484D-63F93AA6B559}"/>
              </a:ext>
            </a:extLst>
          </p:cNvPr>
          <p:cNvSpPr txBox="1"/>
          <p:nvPr/>
        </p:nvSpPr>
        <p:spPr>
          <a:xfrm>
            <a:off x="3303038" y="2631232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6C81A-B820-82B2-56BD-A2F9E3508F9A}"/>
              </a:ext>
            </a:extLst>
          </p:cNvPr>
          <p:cNvSpPr txBox="1"/>
          <p:nvPr/>
        </p:nvSpPr>
        <p:spPr>
          <a:xfrm>
            <a:off x="6973079" y="2553794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7464A-597C-15C9-1CAD-8B1DAF8356C3}"/>
              </a:ext>
            </a:extLst>
          </p:cNvPr>
          <p:cNvSpPr txBox="1"/>
          <p:nvPr/>
        </p:nvSpPr>
        <p:spPr>
          <a:xfrm>
            <a:off x="2826211" y="4483629"/>
            <a:ext cx="281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fifths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7E3C0-21D9-E5CB-4C37-144F0A35D5D6}"/>
              </a:ext>
            </a:extLst>
          </p:cNvPr>
          <p:cNvSpPr txBox="1"/>
          <p:nvPr/>
        </p:nvSpPr>
        <p:spPr>
          <a:xfrm>
            <a:off x="6540917" y="4401333"/>
            <a:ext cx="281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octaves</a:t>
            </a:r>
          </a:p>
        </p:txBody>
      </p:sp>
    </p:spTree>
    <p:extLst>
      <p:ext uri="{BB962C8B-B14F-4D97-AF65-F5344CB8AC3E}">
        <p14:creationId xmlns:p14="http://schemas.microsoft.com/office/powerpoint/2010/main" val="181945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764CE-5B18-4280-934E-A1250190C112}"/>
              </a:ext>
            </a:extLst>
          </p:cNvPr>
          <p:cNvSpPr txBox="1"/>
          <p:nvPr/>
        </p:nvSpPr>
        <p:spPr>
          <a:xfrm>
            <a:off x="559837" y="494522"/>
            <a:ext cx="1137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Ca. 1200 composers start seriously working with polyphonic composition, developing the art of </a:t>
            </a:r>
            <a:r>
              <a:rPr lang="en-US" sz="2400" i="1" dirty="0"/>
              <a:t>counterpoint</a:t>
            </a:r>
            <a:r>
              <a:rPr lang="en-US" sz="24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A8D4F-7249-4700-A29B-B558C44A3EE7}"/>
              </a:ext>
            </a:extLst>
          </p:cNvPr>
          <p:cNvSpPr txBox="1"/>
          <p:nvPr/>
        </p:nvSpPr>
        <p:spPr>
          <a:xfrm>
            <a:off x="559837" y="6046237"/>
            <a:ext cx="1117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Agincourt carol</a:t>
            </a:r>
            <a:r>
              <a:rPr lang="en-US" dirty="0"/>
              <a:t>, early 15</a:t>
            </a:r>
            <a:r>
              <a:rPr lang="en-US" baseline="30000" dirty="0"/>
              <a:t>th</a:t>
            </a:r>
            <a:r>
              <a:rPr lang="en-US" dirty="0"/>
              <a:t> century secular song.</a:t>
            </a:r>
          </a:p>
        </p:txBody>
      </p:sp>
      <p:pic>
        <p:nvPicPr>
          <p:cNvPr id="5" name="texture_agincourt_600">
            <a:hlinkClick r:id="" action="ppaction://media"/>
            <a:extLst>
              <a:ext uri="{FF2B5EF4-FFF2-40B4-BE49-F238E27FC236}">
                <a16:creationId xmlns:a16="http://schemas.microsoft.com/office/drawing/2014/main" id="{1723A15D-6B38-4FFA-9741-90783B31C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204" y="2267735"/>
            <a:ext cx="10481131" cy="26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C28989-F748-1352-89E3-6A82B38E3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7" y="1566655"/>
            <a:ext cx="2862078" cy="1938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ED0E9-301A-1E53-7D15-565B71DE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5" y="1566655"/>
            <a:ext cx="3072390" cy="2112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6B2C0E-8360-3869-449B-ADCEC97D57D6}"/>
              </a:ext>
            </a:extLst>
          </p:cNvPr>
          <p:cNvSpPr txBox="1"/>
          <p:nvPr/>
        </p:nvSpPr>
        <p:spPr>
          <a:xfrm>
            <a:off x="698241" y="541176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 2b: No successive fifths or octaves by contrary motion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FBEAF-B731-8723-2FDD-92EEEB92F2A8}"/>
              </a:ext>
            </a:extLst>
          </p:cNvPr>
          <p:cNvSpPr txBox="1"/>
          <p:nvPr/>
        </p:nvSpPr>
        <p:spPr>
          <a:xfrm>
            <a:off x="2407299" y="143691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74AB-0AC7-D9FE-1B59-0BEFBA5C0211}"/>
              </a:ext>
            </a:extLst>
          </p:cNvPr>
          <p:cNvSpPr txBox="1"/>
          <p:nvPr/>
        </p:nvSpPr>
        <p:spPr>
          <a:xfrm>
            <a:off x="5971593" y="1436912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18170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DBFF9-C00D-88D8-4FC4-2A7E8D4B6CF6}"/>
              </a:ext>
            </a:extLst>
          </p:cNvPr>
          <p:cNvSpPr txBox="1"/>
          <p:nvPr/>
        </p:nvSpPr>
        <p:spPr>
          <a:xfrm>
            <a:off x="698241" y="541176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 3: “Direct” 5ths and 8ves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078BA-DC16-720C-11D5-159D430EE025}"/>
              </a:ext>
            </a:extLst>
          </p:cNvPr>
          <p:cNvSpPr txBox="1"/>
          <p:nvPr/>
        </p:nvSpPr>
        <p:spPr>
          <a:xfrm>
            <a:off x="755002" y="1268963"/>
            <a:ext cx="1068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only approach a fifth or octave by contrary or oblique motion.  Doing it by similar motion makes a “direct” fifth/octave which pops out.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2CFA5-69F2-D40B-8118-C3799EDCA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05" y="2834545"/>
            <a:ext cx="2880366" cy="1563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A844F7-3C22-7475-F4EC-5315A7AB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6" y="3018252"/>
            <a:ext cx="3008382" cy="1335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EBFC2D-428E-79BB-923E-11D843C6D73C}"/>
              </a:ext>
            </a:extLst>
          </p:cNvPr>
          <p:cNvSpPr txBox="1"/>
          <p:nvPr/>
        </p:nvSpPr>
        <p:spPr>
          <a:xfrm>
            <a:off x="1686691" y="2556587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FC19C-9542-4C17-CA79-EAE8BCBE409C}"/>
              </a:ext>
            </a:extLst>
          </p:cNvPr>
          <p:cNvSpPr txBox="1"/>
          <p:nvPr/>
        </p:nvSpPr>
        <p:spPr>
          <a:xfrm>
            <a:off x="4467870" y="2556587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09776-95F3-19D6-65C7-8E16D799BF54}"/>
              </a:ext>
            </a:extLst>
          </p:cNvPr>
          <p:cNvSpPr txBox="1"/>
          <p:nvPr/>
        </p:nvSpPr>
        <p:spPr>
          <a:xfrm>
            <a:off x="1371439" y="4353278"/>
            <a:ext cx="191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approaching by</a:t>
            </a:r>
          </a:p>
          <a:p>
            <a:r>
              <a:rPr lang="en-US" dirty="0"/>
              <a:t>contrary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FCEF9-8C86-C7F4-8F9A-E7D171D1682E}"/>
              </a:ext>
            </a:extLst>
          </p:cNvPr>
          <p:cNvSpPr txBox="1"/>
          <p:nvPr/>
        </p:nvSpPr>
        <p:spPr>
          <a:xfrm>
            <a:off x="4183225" y="4352965"/>
            <a:ext cx="191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approaching by</a:t>
            </a:r>
          </a:p>
          <a:p>
            <a:r>
              <a:rPr lang="en-US" dirty="0"/>
              <a:t>oblique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91F6E2-9C19-E769-1368-5709B164CCAC}"/>
              </a:ext>
            </a:extLst>
          </p:cNvPr>
          <p:cNvGrpSpPr/>
          <p:nvPr/>
        </p:nvGrpSpPr>
        <p:grpSpPr>
          <a:xfrm>
            <a:off x="6395045" y="2556587"/>
            <a:ext cx="5469203" cy="2857250"/>
            <a:chOff x="7029527" y="2603711"/>
            <a:chExt cx="5469203" cy="2857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B14541-0D75-02E6-505C-3C9C09B7E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527" y="2971987"/>
              <a:ext cx="2834646" cy="163678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36E065-E507-71F6-79DD-80A5769F6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900" y="2918724"/>
              <a:ext cx="3163830" cy="1655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D20503-6660-4B6E-1E4D-1A0007EDA3BC}"/>
                </a:ext>
              </a:extLst>
            </p:cNvPr>
            <p:cNvSpPr txBox="1"/>
            <p:nvPr/>
          </p:nvSpPr>
          <p:spPr>
            <a:xfrm>
              <a:off x="8208970" y="2603712"/>
              <a:ext cx="1110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DABC71-E36B-D07F-5E24-AAF002B2BD51}"/>
                </a:ext>
              </a:extLst>
            </p:cNvPr>
            <p:cNvSpPr txBox="1"/>
            <p:nvPr/>
          </p:nvSpPr>
          <p:spPr>
            <a:xfrm>
              <a:off x="10744729" y="2603711"/>
              <a:ext cx="1110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4A2BAC-992B-B1A8-2800-FBAF00193D7D}"/>
                </a:ext>
              </a:extLst>
            </p:cNvPr>
            <p:cNvSpPr txBox="1"/>
            <p:nvPr/>
          </p:nvSpPr>
          <p:spPr>
            <a:xfrm>
              <a:off x="7602479" y="4537631"/>
              <a:ext cx="1912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approaching by</a:t>
              </a:r>
            </a:p>
            <a:p>
              <a:r>
                <a:rPr lang="en-US" dirty="0"/>
                <a:t>similar motion is a “direct” fifth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72084-53BB-0E22-B0CC-E8DD9C248A8B}"/>
                </a:ext>
              </a:extLst>
            </p:cNvPr>
            <p:cNvSpPr txBox="1"/>
            <p:nvPr/>
          </p:nvSpPr>
          <p:spPr>
            <a:xfrm>
              <a:off x="9960427" y="4537631"/>
              <a:ext cx="1912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 already know parallel firths are bad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408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C13A81-3F50-32EC-E1A4-C987C25E8620}"/>
              </a:ext>
            </a:extLst>
          </p:cNvPr>
          <p:cNvSpPr txBox="1"/>
          <p:nvPr/>
        </p:nvSpPr>
        <p:spPr>
          <a:xfrm>
            <a:off x="698241" y="541176"/>
            <a:ext cx="107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Rule 4: Limit on 3rds and 6ths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DDDB3-BF14-5784-ADAD-0172D9F24059}"/>
              </a:ext>
            </a:extLst>
          </p:cNvPr>
          <p:cNvSpPr txBox="1"/>
          <p:nvPr/>
        </p:nvSpPr>
        <p:spPr>
          <a:xfrm>
            <a:off x="765110" y="1274400"/>
            <a:ext cx="1090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thirds and sixths are good.  However, there is a limit of three 3rds or three 6ths in a row.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5B34B-43B5-9A8F-57C6-1970DAD37445}"/>
              </a:ext>
            </a:extLst>
          </p:cNvPr>
          <p:cNvSpPr txBox="1"/>
          <p:nvPr/>
        </p:nvSpPr>
        <p:spPr>
          <a:xfrm>
            <a:off x="1257482" y="214437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B1366-12A1-3784-E153-7C8A140C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3" y="2606038"/>
            <a:ext cx="2916942" cy="1645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7EEC6C-867C-29AE-DF16-3066C56DDBE7}"/>
              </a:ext>
            </a:extLst>
          </p:cNvPr>
          <p:cNvSpPr txBox="1"/>
          <p:nvPr/>
        </p:nvSpPr>
        <p:spPr>
          <a:xfrm>
            <a:off x="4796893" y="2144372"/>
            <a:ext cx="591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TOO MANY WHAT ARE YOU THINKING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66E80-E241-AAA3-0530-74CEA3568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93" y="2606037"/>
            <a:ext cx="3703328" cy="17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73D3D-8F51-46EB-A49D-18D594854763}"/>
              </a:ext>
            </a:extLst>
          </p:cNvPr>
          <p:cNvSpPr txBox="1"/>
          <p:nvPr/>
        </p:nvSpPr>
        <p:spPr>
          <a:xfrm>
            <a:off x="1054359" y="419878"/>
            <a:ext cx="1013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discipline of counterpoint often involves adding a line to something that already exists (the </a:t>
            </a:r>
            <a:r>
              <a:rPr lang="en-US" sz="2400" i="1" dirty="0"/>
              <a:t>cantus firmus </a:t>
            </a:r>
            <a:r>
              <a:rPr lang="en-US" sz="2400" dirty="0"/>
              <a:t>or “fixed voice.”)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28F97-5BA1-87C0-FC5F-5E4FF212B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27" y="1558395"/>
            <a:ext cx="7385395" cy="2293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BD96A-F337-097B-6C6F-BA44E48408A4}"/>
              </a:ext>
            </a:extLst>
          </p:cNvPr>
          <p:cNvSpPr txBox="1"/>
          <p:nvPr/>
        </p:nvSpPr>
        <p:spPr>
          <a:xfrm>
            <a:off x="9523563" y="2898475"/>
            <a:ext cx="90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cantus firmus</a:t>
            </a:r>
          </a:p>
        </p:txBody>
      </p:sp>
      <p:pic>
        <p:nvPicPr>
          <p:cNvPr id="4" name="bass line">
            <a:hlinkClick r:id="" action="ppaction://media"/>
            <a:extLst>
              <a:ext uri="{FF2B5EF4-FFF2-40B4-BE49-F238E27FC236}">
                <a16:creationId xmlns:a16="http://schemas.microsoft.com/office/drawing/2014/main" id="{4D7729D8-710E-36E8-F2C6-AA5A4A8DD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822" y="4029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746C8-14A9-E29C-59D4-8FB09D893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89" y="1530402"/>
            <a:ext cx="7589078" cy="2512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73D3D-8F51-46EB-A49D-18D594854763}"/>
              </a:ext>
            </a:extLst>
          </p:cNvPr>
          <p:cNvSpPr txBox="1"/>
          <p:nvPr/>
        </p:nvSpPr>
        <p:spPr>
          <a:xfrm>
            <a:off x="1054359" y="419878"/>
            <a:ext cx="1013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discipline of counterpoint often involves adding a line to something that already exists (the </a:t>
            </a:r>
            <a:r>
              <a:rPr lang="en-US" sz="2400" i="1" dirty="0"/>
              <a:t>cantus firmus </a:t>
            </a:r>
            <a:r>
              <a:rPr lang="en-US" sz="2400" dirty="0"/>
              <a:t>or “fixed voice.”)</a:t>
            </a:r>
          </a:p>
        </p:txBody>
      </p:sp>
      <p:pic>
        <p:nvPicPr>
          <p:cNvPr id="5" name="two lines">
            <a:hlinkClick r:id="" action="ppaction://media"/>
            <a:extLst>
              <a:ext uri="{FF2B5EF4-FFF2-40B4-BE49-F238E27FC236}">
                <a16:creationId xmlns:a16="http://schemas.microsoft.com/office/drawing/2014/main" id="{7A067F29-3412-6699-CF65-820906840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004" y="3822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746C8-14A9-E29C-59D4-8FB09D89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89" y="1530402"/>
            <a:ext cx="7589078" cy="2512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73D3D-8F51-46EB-A49D-18D594854763}"/>
              </a:ext>
            </a:extLst>
          </p:cNvPr>
          <p:cNvSpPr txBox="1"/>
          <p:nvPr/>
        </p:nvSpPr>
        <p:spPr>
          <a:xfrm>
            <a:off x="1054359" y="419878"/>
            <a:ext cx="1013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doing this we don’t just get two lines.  We also get a series of vertical intervals (or harmonies) that are constantly changing.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54AAB-D6B6-0474-6D53-0FCE4D3DDCF2}"/>
              </a:ext>
            </a:extLst>
          </p:cNvPr>
          <p:cNvGrpSpPr/>
          <p:nvPr/>
        </p:nvGrpSpPr>
        <p:grpSpPr>
          <a:xfrm>
            <a:off x="3415005" y="2571003"/>
            <a:ext cx="5012097" cy="430887"/>
            <a:chOff x="3415005" y="3706198"/>
            <a:chExt cx="5012097" cy="4308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A7C0C-5B3E-289D-41B0-639772962562}"/>
                </a:ext>
              </a:extLst>
            </p:cNvPr>
            <p:cNvSpPr txBox="1"/>
            <p:nvPr/>
          </p:nvSpPr>
          <p:spPr>
            <a:xfrm>
              <a:off x="3415005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868445-621D-8017-8D2C-84BC8BBE91A4}"/>
                </a:ext>
              </a:extLst>
            </p:cNvPr>
            <p:cNvSpPr txBox="1"/>
            <p:nvPr/>
          </p:nvSpPr>
          <p:spPr>
            <a:xfrm>
              <a:off x="4164565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473F86-8347-5A3B-7F00-A475116D7033}"/>
                </a:ext>
              </a:extLst>
            </p:cNvPr>
            <p:cNvSpPr txBox="1"/>
            <p:nvPr/>
          </p:nvSpPr>
          <p:spPr>
            <a:xfrm>
              <a:off x="4923456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C07518-CE69-EEC4-9A32-CA32AB16723F}"/>
                </a:ext>
              </a:extLst>
            </p:cNvPr>
            <p:cNvSpPr txBox="1"/>
            <p:nvPr/>
          </p:nvSpPr>
          <p:spPr>
            <a:xfrm>
              <a:off x="5640354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6BD633-8EA3-593C-C09B-360572A78CDC}"/>
                </a:ext>
              </a:extLst>
            </p:cNvPr>
            <p:cNvSpPr txBox="1"/>
            <p:nvPr/>
          </p:nvSpPr>
          <p:spPr>
            <a:xfrm>
              <a:off x="6512770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255DC1-E097-A41E-B056-D9E420AA005C}"/>
                </a:ext>
              </a:extLst>
            </p:cNvPr>
            <p:cNvSpPr txBox="1"/>
            <p:nvPr/>
          </p:nvSpPr>
          <p:spPr>
            <a:xfrm>
              <a:off x="7234337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C12A68-E9A2-AE01-2498-8375E09CA879}"/>
                </a:ext>
              </a:extLst>
            </p:cNvPr>
            <p:cNvSpPr txBox="1"/>
            <p:nvPr/>
          </p:nvSpPr>
          <p:spPr>
            <a:xfrm>
              <a:off x="8007224" y="3706198"/>
              <a:ext cx="41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FCA340-92E3-503B-0F60-8DD0ED0CF9C4}"/>
              </a:ext>
            </a:extLst>
          </p:cNvPr>
          <p:cNvSpPr txBox="1"/>
          <p:nvPr/>
        </p:nvSpPr>
        <p:spPr>
          <a:xfrm>
            <a:off x="3006745" y="3788600"/>
            <a:ext cx="622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(here we get a nice mix of thirds, fifths, octaves, and sixths)</a:t>
            </a:r>
          </a:p>
        </p:txBody>
      </p:sp>
    </p:spTree>
    <p:extLst>
      <p:ext uri="{BB962C8B-B14F-4D97-AF65-F5344CB8AC3E}">
        <p14:creationId xmlns:p14="http://schemas.microsoft.com/office/powerpoint/2010/main" val="87959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14E3A3-5212-4371-B4C7-B3481166051F}"/>
              </a:ext>
            </a:extLst>
          </p:cNvPr>
          <p:cNvSpPr txBox="1"/>
          <p:nvPr/>
        </p:nvSpPr>
        <p:spPr>
          <a:xfrm>
            <a:off x="821094" y="391886"/>
            <a:ext cx="105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combining more and more lines in counterpoint, composers gradually begin to discover triads.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7D1FD-5844-48A7-8456-6F0DF8EB3E32}"/>
              </a:ext>
            </a:extLst>
          </p:cNvPr>
          <p:cNvSpPr txBox="1"/>
          <p:nvPr/>
        </p:nvSpPr>
        <p:spPr>
          <a:xfrm>
            <a:off x="354563" y="6027576"/>
            <a:ext cx="1132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Guillaume Dufay, </a:t>
            </a:r>
            <a:r>
              <a:rPr lang="en-US" i="1" dirty="0"/>
              <a:t>Alma </a:t>
            </a:r>
            <a:r>
              <a:rPr lang="en-US" i="1" dirty="0" err="1"/>
              <a:t>Redemptoris</a:t>
            </a:r>
            <a:r>
              <a:rPr lang="en-US" i="1" dirty="0"/>
              <a:t> Mater II</a:t>
            </a:r>
            <a:r>
              <a:rPr lang="en-US" dirty="0"/>
              <a:t>, early 15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pic>
        <p:nvPicPr>
          <p:cNvPr id="5" name="texture_dufay_600">
            <a:hlinkClick r:id="" action="ppaction://media"/>
            <a:extLst>
              <a:ext uri="{FF2B5EF4-FFF2-40B4-BE49-F238E27FC236}">
                <a16:creationId xmlns:a16="http://schemas.microsoft.com/office/drawing/2014/main" id="{6CB96DFB-A901-4253-9404-8233E127F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52" y="1929030"/>
            <a:ext cx="11269075" cy="24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FF91C-2AF1-44F7-AFEC-6CF5220A6118}"/>
              </a:ext>
            </a:extLst>
          </p:cNvPr>
          <p:cNvSpPr txBox="1"/>
          <p:nvPr/>
        </p:nvSpPr>
        <p:spPr>
          <a:xfrm>
            <a:off x="690465" y="522514"/>
            <a:ext cx="1081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…and by the Baroque era [1600-1750], composers definitely know about chord progressions and think about them most of the time.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E63024B-F431-40B8-8E28-9D4C20BF7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72" y="1643720"/>
            <a:ext cx="6156973" cy="6780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55D1B-F23B-4D01-96BC-F75C4F027A9E}"/>
              </a:ext>
            </a:extLst>
          </p:cNvPr>
          <p:cNvSpPr txBox="1"/>
          <p:nvPr/>
        </p:nvSpPr>
        <p:spPr>
          <a:xfrm>
            <a:off x="886408" y="495455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S. Bach, Prelude in C major from </a:t>
            </a:r>
            <a:r>
              <a:rPr lang="en-US" i="1" dirty="0"/>
              <a:t>The Well-Tempered Clavier</a:t>
            </a:r>
            <a:r>
              <a:rPr lang="en-US" dirty="0"/>
              <a:t>, Book I</a:t>
            </a:r>
          </a:p>
        </p:txBody>
      </p:sp>
      <p:pic>
        <p:nvPicPr>
          <p:cNvPr id="7" name="01 - The Well-Tempered Clavier, Book I Prelude in C major">
            <a:hlinkClick r:id="" action="ppaction://media"/>
            <a:extLst>
              <a:ext uri="{FF2B5EF4-FFF2-40B4-BE49-F238E27FC236}">
                <a16:creationId xmlns:a16="http://schemas.microsoft.com/office/drawing/2014/main" id="{484C27BF-0A56-4FE9-8F38-155200709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02" y="3861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E887E-B21C-4B2F-98B3-F2FB19A11600}"/>
              </a:ext>
            </a:extLst>
          </p:cNvPr>
          <p:cNvSpPr txBox="1"/>
          <p:nvPr/>
        </p:nvSpPr>
        <p:spPr>
          <a:xfrm>
            <a:off x="929064" y="455270"/>
            <a:ext cx="1026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Throughout musical history, all the way to the 20</a:t>
            </a:r>
            <a:r>
              <a:rPr lang="en-US" sz="2400" baseline="30000" dirty="0"/>
              <a:t>th</a:t>
            </a:r>
            <a:r>
              <a:rPr lang="en-US" sz="2400" dirty="0"/>
              <a:t> century, composers still want to have </a:t>
            </a:r>
            <a:r>
              <a:rPr lang="en-US" sz="2400" i="1" dirty="0"/>
              <a:t>good counterpoint </a:t>
            </a:r>
            <a:r>
              <a:rPr lang="en-US" sz="2400" dirty="0"/>
              <a:t>with their chord progressions.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82C3B-27ED-4B02-93B0-7123E168D7BF}"/>
              </a:ext>
            </a:extLst>
          </p:cNvPr>
          <p:cNvSpPr txBox="1"/>
          <p:nvPr/>
        </p:nvSpPr>
        <p:spPr>
          <a:xfrm>
            <a:off x="929063" y="5156234"/>
            <a:ext cx="1003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don’t have to do it all the time, but you should be able to when you want  your music to sound polished and elegant. 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21B8F1-7D62-42CE-8D92-59C676CB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0" y="2163938"/>
            <a:ext cx="5133021" cy="2249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52E8E-6E39-45A3-9A1D-3BA40946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28" y="2564104"/>
            <a:ext cx="3138602" cy="13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0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A9EDB-39EC-EE80-DE9F-B597F8AAE9D2}"/>
              </a:ext>
            </a:extLst>
          </p:cNvPr>
          <p:cNvSpPr txBox="1"/>
          <p:nvPr/>
        </p:nvSpPr>
        <p:spPr>
          <a:xfrm>
            <a:off x="727788" y="531845"/>
            <a:ext cx="1104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we are going to get a taste of Renaissance-style counterpoint (= a super-conservative style.)</a:t>
            </a:r>
          </a:p>
          <a:p>
            <a:r>
              <a:rPr lang="en-US" dirty="0"/>
              <a:t>This is good music!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99FE6-7304-D249-78B6-66A358DEA955}"/>
              </a:ext>
            </a:extLst>
          </p:cNvPr>
          <p:cNvSpPr txBox="1"/>
          <p:nvPr/>
        </p:nvSpPr>
        <p:spPr>
          <a:xfrm>
            <a:off x="839755" y="1520890"/>
            <a:ext cx="935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Josquin, </a:t>
            </a:r>
            <a:r>
              <a:rPr lang="en-US" i="1" dirty="0"/>
              <a:t>Mille </a:t>
            </a:r>
            <a:r>
              <a:rPr lang="en-US" i="1" dirty="0" err="1"/>
              <a:t>regretz</a:t>
            </a:r>
            <a:r>
              <a:rPr lang="en-US" i="1" dirty="0"/>
              <a:t>, </a:t>
            </a:r>
            <a:r>
              <a:rPr lang="en-US" dirty="0"/>
              <a:t>15th century</a:t>
            </a:r>
          </a:p>
        </p:txBody>
      </p:sp>
      <p:pic>
        <p:nvPicPr>
          <p:cNvPr id="4" name="texture_mille_regretz_600">
            <a:hlinkClick r:id="" action="ppaction://media"/>
            <a:extLst>
              <a:ext uri="{FF2B5EF4-FFF2-40B4-BE49-F238E27FC236}">
                <a16:creationId xmlns:a16="http://schemas.microsoft.com/office/drawing/2014/main" id="{B5BC26B6-06B8-BE32-48D9-B39CEA704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698" y="2166062"/>
            <a:ext cx="10673682" cy="23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699</Words>
  <Application>Microsoft Office PowerPoint</Application>
  <PresentationFormat>Widescreen</PresentationFormat>
  <Paragraphs>84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Smey</dc:creator>
  <cp:lastModifiedBy>David Smey</cp:lastModifiedBy>
  <cp:revision>29</cp:revision>
  <dcterms:created xsi:type="dcterms:W3CDTF">2022-03-24T03:07:59Z</dcterms:created>
  <dcterms:modified xsi:type="dcterms:W3CDTF">2024-11-02T21:45:00Z</dcterms:modified>
</cp:coreProperties>
</file>